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31"/>
  </p:notesMasterIdLst>
  <p:handoutMasterIdLst>
    <p:handoutMasterId r:id="rId32"/>
  </p:handoutMasterIdLst>
  <p:sldIdLst>
    <p:sldId id="256" r:id="rId5"/>
    <p:sldId id="295" r:id="rId6"/>
    <p:sldId id="277" r:id="rId7"/>
    <p:sldId id="262" r:id="rId8"/>
    <p:sldId id="289" r:id="rId9"/>
    <p:sldId id="266" r:id="rId10"/>
    <p:sldId id="310" r:id="rId11"/>
    <p:sldId id="302" r:id="rId12"/>
    <p:sldId id="307" r:id="rId13"/>
    <p:sldId id="305" r:id="rId14"/>
    <p:sldId id="306" r:id="rId15"/>
    <p:sldId id="308" r:id="rId16"/>
    <p:sldId id="258" r:id="rId17"/>
    <p:sldId id="297" r:id="rId18"/>
    <p:sldId id="298" r:id="rId19"/>
    <p:sldId id="303" r:id="rId20"/>
    <p:sldId id="257" r:id="rId21"/>
    <p:sldId id="299" r:id="rId22"/>
    <p:sldId id="259" r:id="rId23"/>
    <p:sldId id="261" r:id="rId24"/>
    <p:sldId id="300" r:id="rId25"/>
    <p:sldId id="301" r:id="rId26"/>
    <p:sldId id="311" r:id="rId27"/>
    <p:sldId id="296" r:id="rId28"/>
    <p:sldId id="304" r:id="rId29"/>
    <p:sldId id="27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CED"/>
    <a:srgbClr val="F4DBD3"/>
    <a:srgbClr val="F2F5DB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192" y="184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1/24/25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1/24/25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28681" y="6461340"/>
            <a:ext cx="1163319" cy="396660"/>
          </a:xfrm>
        </p:spPr>
        <p:txBody>
          <a:bodyPr/>
          <a:lstStyle/>
          <a:p>
            <a:r>
              <a:rPr lang="en-US" dirty="0"/>
              <a:t>TEAM 11A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4240" y="2540000"/>
            <a:ext cx="7579360" cy="1503202"/>
          </a:xfrm>
        </p:spPr>
        <p:txBody>
          <a:bodyPr/>
          <a:lstStyle/>
          <a:p>
            <a:r>
              <a:rPr lang="en-US" dirty="0"/>
              <a:t>Predictive MODELLING PROJECT</a:t>
            </a:r>
            <a:br>
              <a:rPr lang="en-US" dirty="0"/>
            </a:br>
            <a:r>
              <a:rPr lang="en-US" sz="2000" dirty="0"/>
              <a:t>US Real Estate Market: A Comprehensive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7683681D-325B-7754-E48F-A3A3D82ACC4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5AE6C8C-06B1-7452-9D1F-54BAD106E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50" y="990283"/>
            <a:ext cx="6845300" cy="51971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7AC3AA-ED3F-85E4-A887-6A49FD514EC1}"/>
              </a:ext>
            </a:extLst>
          </p:cNvPr>
          <p:cNvSpPr txBox="1"/>
          <p:nvPr/>
        </p:nvSpPr>
        <p:spPr>
          <a:xfrm>
            <a:off x="477520" y="990283"/>
            <a:ext cx="3627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excluded this column because we already have column called </a:t>
            </a:r>
            <a:r>
              <a:rPr lang="en-US" dirty="0" err="1"/>
              <a:t>unformattedprice</a:t>
            </a:r>
            <a:r>
              <a:rPr lang="en-US" dirty="0"/>
              <a:t> having all numeric values.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99A42FA-9EDA-F78D-4E58-81A36C79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54160" cy="723263"/>
          </a:xfrm>
          <a:noFill/>
        </p:spPr>
        <p:txBody>
          <a:bodyPr/>
          <a:lstStyle/>
          <a:p>
            <a:pPr algn="ctr"/>
            <a:r>
              <a:rPr lang="en-US" dirty="0"/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3104897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7683681D-325B-7754-E48F-A3A3D82ACC4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AC3AA-ED3F-85E4-A887-6A49FD514EC1}"/>
              </a:ext>
            </a:extLst>
          </p:cNvPr>
          <p:cNvSpPr txBox="1"/>
          <p:nvPr/>
        </p:nvSpPr>
        <p:spPr>
          <a:xfrm>
            <a:off x="3200400" y="693828"/>
            <a:ext cx="362712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99% of the data in this column belong to same category thus excluded.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28BB7-6E07-020F-FA1B-F70D4472C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290" y="717700"/>
            <a:ext cx="4737100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59BF09-3FC8-BAEE-6953-F7AF0F7A7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10" y="2681109"/>
            <a:ext cx="4711700" cy="1854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7A0E6-6DA6-874F-33BB-631CB7370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050" y="4672160"/>
            <a:ext cx="4737100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4E30A0-0D05-CFE0-C382-E20BFB015D44}"/>
              </a:ext>
            </a:extLst>
          </p:cNvPr>
          <p:cNvSpPr txBox="1"/>
          <p:nvPr/>
        </p:nvSpPr>
        <p:spPr>
          <a:xfrm>
            <a:off x="2322831" y="4672160"/>
            <a:ext cx="362712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Over 60% of data is NULL and above 35% data belong to single category.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9E241-6879-6B94-C0A2-7459FC1ED161}"/>
              </a:ext>
            </a:extLst>
          </p:cNvPr>
          <p:cNvSpPr txBox="1"/>
          <p:nvPr/>
        </p:nvSpPr>
        <p:spPr>
          <a:xfrm>
            <a:off x="5393690" y="2684879"/>
            <a:ext cx="362712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98% of the data is null and rest are dates which are not relevant to the target variable.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89DB97E-25F7-29A1-C87E-52419D11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54160" cy="723263"/>
          </a:xfrm>
        </p:spPr>
        <p:txBody>
          <a:bodyPr/>
          <a:lstStyle/>
          <a:p>
            <a:pPr algn="ctr"/>
            <a:r>
              <a:rPr lang="en-US" dirty="0"/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279519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40" y="1"/>
            <a:ext cx="9154160" cy="701040"/>
          </a:xfrm>
        </p:spPr>
        <p:txBody>
          <a:bodyPr/>
          <a:lstStyle/>
          <a:p>
            <a:r>
              <a:rPr lang="en-US" dirty="0"/>
              <a:t>DATA DISTRIBUTION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7683681D-325B-7754-E48F-A3A3D82ACC4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E30A0-0D05-CFE0-C382-E20BFB015D44}"/>
              </a:ext>
            </a:extLst>
          </p:cNvPr>
          <p:cNvSpPr txBox="1"/>
          <p:nvPr/>
        </p:nvSpPr>
        <p:spPr>
          <a:xfrm>
            <a:off x="1022351" y="1175385"/>
            <a:ext cx="5805169" cy="45243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effectLst/>
              </a:rPr>
              <a:t>Data Split for Model Development</a:t>
            </a:r>
            <a:br>
              <a:rPr lang="en-US" b="0" i="0" dirty="0">
                <a:effectLst/>
              </a:rPr>
            </a:br>
            <a:br>
              <a:rPr lang="en-US" b="0" i="0" dirty="0">
                <a:effectLst/>
              </a:rPr>
            </a:br>
            <a:endParaRPr lang="en-US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Data distribution across Training, Validation, and Test sets.</a:t>
            </a:r>
            <a:br>
              <a:rPr lang="en-US" b="0" i="0" dirty="0">
                <a:solidFill>
                  <a:srgbClr val="374151"/>
                </a:solidFill>
                <a:effectLst/>
              </a:rPr>
            </a:br>
            <a:endParaRPr lang="en-US" b="0" i="0" dirty="0">
              <a:solidFill>
                <a:srgbClr val="37415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Training set comprises approximately 60% of the total data.</a:t>
            </a:r>
            <a:br>
              <a:rPr lang="en-US" b="0" i="0" dirty="0">
                <a:solidFill>
                  <a:srgbClr val="374151"/>
                </a:solidFill>
                <a:effectLst/>
              </a:rPr>
            </a:br>
            <a:endParaRPr lang="en-US" b="0" i="0" dirty="0">
              <a:solidFill>
                <a:srgbClr val="37415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Validation and Test sets each contain 20% of the data.</a:t>
            </a:r>
            <a:br>
              <a:rPr lang="en-US" b="0" i="0" dirty="0">
                <a:solidFill>
                  <a:srgbClr val="374151"/>
                </a:solidFill>
                <a:effectLst/>
              </a:rPr>
            </a:br>
            <a:endParaRPr lang="en-US" b="0" i="0" dirty="0">
              <a:solidFill>
                <a:srgbClr val="37415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Equal distribution in Validation and Test sets ensures unbiased model evaluation.</a:t>
            </a:r>
            <a:br>
              <a:rPr lang="en-US" b="0" i="0" dirty="0">
                <a:solidFill>
                  <a:srgbClr val="374151"/>
                </a:solidFill>
                <a:effectLst/>
              </a:rPr>
            </a:br>
            <a:endParaRPr lang="en-US" b="0" i="0" dirty="0">
              <a:solidFill>
                <a:srgbClr val="37415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No missing values indicating a complete split.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7EF52E-B443-FD3E-E294-ABF4ED098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"/>
          <a:stretch/>
        </p:blipFill>
        <p:spPr>
          <a:xfrm>
            <a:off x="7593331" y="1175385"/>
            <a:ext cx="3627120" cy="47066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2751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sz="3200" dirty="0"/>
              <a:t>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43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98B8E98-E3E1-8418-B53A-CA764EDFF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42" y="735868"/>
            <a:ext cx="4581958" cy="2545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289894A-4A49-368E-1C4E-BFAF7FC941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6" b="5863"/>
          <a:stretch/>
        </p:blipFill>
        <p:spPr>
          <a:xfrm>
            <a:off x="599642" y="3531617"/>
            <a:ext cx="4581958" cy="1461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77505EF-253E-F21F-E640-F231BF535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735868"/>
            <a:ext cx="4581956" cy="2049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calculator&#10;&#10;Description automatically generated">
            <a:extLst>
              <a:ext uri="{FF2B5EF4-FFF2-40B4-BE49-F238E27FC236}">
                <a16:creationId xmlns:a16="http://schemas.microsoft.com/office/drawing/2014/main" id="{040E116C-37F7-9A0A-E680-7E41F0CF29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1"/>
          <a:stretch/>
        </p:blipFill>
        <p:spPr>
          <a:xfrm>
            <a:off x="7010400" y="3032760"/>
            <a:ext cx="4581956" cy="1548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3C88D1-9971-0DD6-103A-B2D511C9CEFA}"/>
              </a:ext>
            </a:extLst>
          </p:cNvPr>
          <p:cNvSpPr txBox="1"/>
          <p:nvPr/>
        </p:nvSpPr>
        <p:spPr>
          <a:xfrm>
            <a:off x="1341120" y="5121037"/>
            <a:ext cx="9001760" cy="16004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374151"/>
                </a:solidFill>
                <a:effectLst/>
              </a:rPr>
              <a:t>Determining the Impact of Predictors on Property Prices</a:t>
            </a:r>
            <a:br>
              <a:rPr lang="en-US" sz="1400" b="0" i="0" dirty="0">
                <a:solidFill>
                  <a:srgbClr val="374151"/>
                </a:solidFill>
                <a:effectLst/>
              </a:rPr>
            </a:br>
            <a:endParaRPr lang="en-US" sz="1400" b="0" i="0" dirty="0">
              <a:solidFill>
                <a:srgbClr val="374151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 err="1">
                <a:solidFill>
                  <a:srgbClr val="374151"/>
                </a:solidFill>
                <a:effectLst/>
              </a:rPr>
              <a:t>Imputed_baths</a:t>
            </a:r>
            <a:r>
              <a:rPr lang="en-US" sz="1400" b="0" i="0" dirty="0">
                <a:solidFill>
                  <a:srgbClr val="374151"/>
                </a:solidFill>
                <a:effectLst/>
              </a:rPr>
              <a:t> and </a:t>
            </a:r>
            <a:r>
              <a:rPr lang="en-US" sz="1400" b="0" i="0" dirty="0" err="1">
                <a:solidFill>
                  <a:srgbClr val="374151"/>
                </a:solidFill>
                <a:effectLst/>
              </a:rPr>
              <a:t>Imputed_beds</a:t>
            </a:r>
            <a:r>
              <a:rPr lang="en-US" sz="1400" b="0" i="0" dirty="0">
                <a:solidFill>
                  <a:srgbClr val="374151"/>
                </a:solidFill>
                <a:effectLst/>
              </a:rPr>
              <a:t> show the highest statistical significance.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Geographical location, specifically West and Northeast, are strong price determinants.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Listing features such as '</a:t>
            </a:r>
            <a:r>
              <a:rPr lang="en-US" sz="1400" b="0" i="0" dirty="0" err="1">
                <a:solidFill>
                  <a:srgbClr val="374151"/>
                </a:solidFill>
                <a:effectLst/>
              </a:rPr>
              <a:t>isFeaturedListing</a:t>
            </a:r>
            <a:r>
              <a:rPr lang="en-US" sz="1400" b="0" i="0" dirty="0">
                <a:solidFill>
                  <a:srgbClr val="374151"/>
                </a:solidFill>
                <a:effectLst/>
              </a:rPr>
              <a:t>' and '</a:t>
            </a:r>
            <a:r>
              <a:rPr lang="en-US" sz="1400" b="0" i="0" dirty="0" err="1">
                <a:solidFill>
                  <a:srgbClr val="374151"/>
                </a:solidFill>
                <a:effectLst/>
              </a:rPr>
              <a:t>hasAdditionalAttributions</a:t>
            </a:r>
            <a:r>
              <a:rPr lang="en-US" sz="1400" b="0" i="0" dirty="0">
                <a:solidFill>
                  <a:srgbClr val="374151"/>
                </a:solidFill>
                <a:effectLst/>
              </a:rPr>
              <a:t>' play a notable role.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Variables show varying levels of </a:t>
            </a:r>
            <a:r>
              <a:rPr lang="en-US" sz="1400" b="0" i="0" dirty="0" err="1">
                <a:solidFill>
                  <a:srgbClr val="374151"/>
                </a:solidFill>
                <a:effectLst/>
              </a:rPr>
              <a:t>LogWorth</a:t>
            </a:r>
            <a:r>
              <a:rPr lang="en-US" sz="1400" b="0" i="0" dirty="0">
                <a:solidFill>
                  <a:srgbClr val="374151"/>
                </a:solidFill>
                <a:effectLst/>
              </a:rPr>
              <a:t>, indicating their influence strength.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P-Values close to zero suggest strong evidence against the null hypothesis for the associated predictors.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5A677B94-8FE4-F1D3-A078-6C616B4DA9B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F77BE-641A-8324-C09D-477C24B13A4D}"/>
              </a:ext>
            </a:extLst>
          </p:cNvPr>
          <p:cNvSpPr txBox="1">
            <a:spLocks/>
          </p:cNvSpPr>
          <p:nvPr/>
        </p:nvSpPr>
        <p:spPr>
          <a:xfrm>
            <a:off x="0" y="-51156"/>
            <a:ext cx="9154160" cy="723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1.Linear regression – Standard least square</a:t>
            </a:r>
          </a:p>
        </p:txBody>
      </p:sp>
    </p:spTree>
    <p:extLst>
      <p:ext uri="{BB962C8B-B14F-4D97-AF65-F5344CB8AC3E}">
        <p14:creationId xmlns:p14="http://schemas.microsoft.com/office/powerpoint/2010/main" val="2593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849174-BD2F-FB28-FF4A-14F723FFF2E4}"/>
              </a:ext>
            </a:extLst>
          </p:cNvPr>
          <p:cNvSpPr txBox="1"/>
          <p:nvPr/>
        </p:nvSpPr>
        <p:spPr>
          <a:xfrm>
            <a:off x="608892" y="1320057"/>
            <a:ext cx="2747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chose this row because the </a:t>
            </a:r>
            <a:r>
              <a:rPr lang="en-US" dirty="0" err="1"/>
              <a:t>Rsquare</a:t>
            </a:r>
            <a:r>
              <a:rPr lang="en-US" dirty="0"/>
              <a:t> value is the highest and RMSE values is least when compared to the other values.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F77D4-0A03-3A1D-59C3-AE600F6C0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280" y="827774"/>
            <a:ext cx="8239759" cy="53596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ACB3F71-0713-1BDA-D693-926FD41F67B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F1F65A2-07EA-61AF-1F62-6C40DD372F96}"/>
              </a:ext>
            </a:extLst>
          </p:cNvPr>
          <p:cNvSpPr txBox="1">
            <a:spLocks/>
          </p:cNvSpPr>
          <p:nvPr/>
        </p:nvSpPr>
        <p:spPr>
          <a:xfrm>
            <a:off x="0" y="-51156"/>
            <a:ext cx="9154160" cy="723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2. NEURAL NETWORK: </a:t>
            </a:r>
            <a:r>
              <a:rPr lang="en-US" sz="1100" dirty="0"/>
              <a:t>Significant Variable contribution for Neural</a:t>
            </a:r>
          </a:p>
        </p:txBody>
      </p:sp>
    </p:spTree>
    <p:extLst>
      <p:ext uri="{BB962C8B-B14F-4D97-AF65-F5344CB8AC3E}">
        <p14:creationId xmlns:p14="http://schemas.microsoft.com/office/powerpoint/2010/main" val="154234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822560-EA92-58C2-B805-4EE6095FF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920" y="1188721"/>
            <a:ext cx="6593840" cy="4094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60E1CD68-AB99-6FBB-221A-39BF49C6B8F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4C3F4A-1DF7-D9E6-191E-D045259BF7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54160" cy="723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2. NEURAL NETWORK:</a:t>
            </a:r>
            <a:endParaRPr 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36D17F-6B27-A433-0F5C-E9EAC4527150}"/>
              </a:ext>
            </a:extLst>
          </p:cNvPr>
          <p:cNvSpPr txBox="1"/>
          <p:nvPr/>
        </p:nvSpPr>
        <p:spPr>
          <a:xfrm>
            <a:off x="598732" y="944880"/>
            <a:ext cx="4572708" cy="1169551"/>
          </a:xfrm>
          <a:prstGeom prst="rect">
            <a:avLst/>
          </a:prstGeom>
          <a:solidFill>
            <a:srgbClr val="F9ECED"/>
          </a:solidFill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374151"/>
                </a:solidFill>
                <a:effectLst/>
              </a:rPr>
              <a:t>Neural Network Performance on </a:t>
            </a:r>
            <a:r>
              <a:rPr lang="en-US" sz="1400" dirty="0" err="1"/>
              <a:t>unformattedPrice</a:t>
            </a:r>
            <a:r>
              <a:rPr lang="en-US" sz="1400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Application of Neural Network model to predict </a:t>
            </a:r>
            <a:r>
              <a:rPr lang="en-US" sz="1400" b="0" i="0" dirty="0" err="1">
                <a:solidFill>
                  <a:srgbClr val="374151"/>
                </a:solidFill>
                <a:effectLst/>
              </a:rPr>
              <a:t>unformattedPrice</a:t>
            </a:r>
            <a:r>
              <a:rPr lang="en-US" sz="1400" b="0" i="0" dirty="0">
                <a:solidFill>
                  <a:srgbClr val="374151"/>
                </a:solidFill>
                <a:effectLst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Model architecture includes </a:t>
            </a:r>
            <a:r>
              <a:rPr lang="en-US" sz="1400" b="0" i="0" dirty="0" err="1">
                <a:solidFill>
                  <a:srgbClr val="374151"/>
                </a:solidFill>
                <a:effectLst/>
              </a:rPr>
              <a:t>TanH</a:t>
            </a:r>
            <a:r>
              <a:rPr lang="en-US" sz="1400" b="0" i="0" dirty="0">
                <a:solidFill>
                  <a:srgbClr val="374151"/>
                </a:solidFill>
                <a:effectLst/>
              </a:rPr>
              <a:t> and Linear activation functions.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44DBFB-B3B7-DFDE-F5FD-364238BF2532}"/>
              </a:ext>
            </a:extLst>
          </p:cNvPr>
          <p:cNvSpPr txBox="1"/>
          <p:nvPr/>
        </p:nvSpPr>
        <p:spPr>
          <a:xfrm>
            <a:off x="598732" y="3520772"/>
            <a:ext cx="4572708" cy="1169551"/>
          </a:xfrm>
          <a:prstGeom prst="rect">
            <a:avLst/>
          </a:prstGeom>
          <a:solidFill>
            <a:srgbClr val="F9ECED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effectLst/>
              </a:rPr>
              <a:t>Validation Set Results: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Slight decrease in R-Square to 0.3190 in validation set.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Consistent prediction error metrics with the training set.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D5BDD-211F-10FD-8854-0860360840C8}"/>
              </a:ext>
            </a:extLst>
          </p:cNvPr>
          <p:cNvSpPr txBox="1"/>
          <p:nvPr/>
        </p:nvSpPr>
        <p:spPr>
          <a:xfrm>
            <a:off x="598732" y="2232826"/>
            <a:ext cx="4572708" cy="1169551"/>
          </a:xfrm>
          <a:prstGeom prst="rect">
            <a:avLst/>
          </a:prstGeom>
          <a:solidFill>
            <a:srgbClr val="F9ECED"/>
          </a:solidFill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374151"/>
                </a:solidFill>
                <a:effectLst/>
              </a:rPr>
              <a:t>Training Set Metrics: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R-Square of 0.3604 indicates moderate fit to the data.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RASE and Mean Absolute Deviation reflect the model’s prediction error.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D0AD2-3EB2-ABD6-B9E2-4AFF0E2D9B4D}"/>
              </a:ext>
            </a:extLst>
          </p:cNvPr>
          <p:cNvSpPr txBox="1"/>
          <p:nvPr/>
        </p:nvSpPr>
        <p:spPr>
          <a:xfrm>
            <a:off x="598732" y="4808718"/>
            <a:ext cx="4572708" cy="954107"/>
          </a:xfrm>
          <a:prstGeom prst="rect">
            <a:avLst/>
          </a:prstGeom>
          <a:solidFill>
            <a:srgbClr val="F9ECED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374151"/>
                </a:solidFill>
              </a:rPr>
              <a:t>T</a:t>
            </a:r>
            <a:r>
              <a:rPr lang="en-US" sz="1400" b="0" i="0" dirty="0">
                <a:solidFill>
                  <a:srgbClr val="374151"/>
                </a:solidFill>
                <a:effectLst/>
              </a:rPr>
              <a:t>est Set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Further reduction in R-Square to 0.2293 in test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Increased prediction error indicating model’s performance on unseen data.</a:t>
            </a:r>
          </a:p>
        </p:txBody>
      </p:sp>
    </p:spTree>
    <p:extLst>
      <p:ext uri="{BB962C8B-B14F-4D97-AF65-F5344CB8AC3E}">
        <p14:creationId xmlns:p14="http://schemas.microsoft.com/office/powerpoint/2010/main" val="1295849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A3282F5-6B7C-4AFD-7625-D53F401F7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53" y="1879600"/>
            <a:ext cx="3752848" cy="26771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E9B1E-2273-CD13-D869-DF6BFC05B2DA}"/>
              </a:ext>
            </a:extLst>
          </p:cNvPr>
          <p:cNvSpPr txBox="1"/>
          <p:nvPr/>
        </p:nvSpPr>
        <p:spPr>
          <a:xfrm>
            <a:off x="8439151" y="5242560"/>
            <a:ext cx="3752849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Visualization of data flowing through the neural network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2E6D15-ED4B-4E01-8176-645F78589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06" y="1162957"/>
            <a:ext cx="7247874" cy="50143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D636BAF-40E7-D580-F956-3873AD6276E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3FCB68-627C-7EEA-4712-13BF5CD517F5}"/>
              </a:ext>
            </a:extLst>
          </p:cNvPr>
          <p:cNvSpPr txBox="1">
            <a:spLocks/>
          </p:cNvSpPr>
          <p:nvPr/>
        </p:nvSpPr>
        <p:spPr>
          <a:xfrm>
            <a:off x="0" y="-51156"/>
            <a:ext cx="9154160" cy="723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2. NEURAL NETWORK: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93155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CDDEF4-5D7E-4F4C-BA15-786E39530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60" y="701615"/>
            <a:ext cx="6517115" cy="545476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CCD589D-514F-B598-3C1A-8B9361E4029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5DF747-C637-B432-20AC-9A5028277C5B}"/>
              </a:ext>
            </a:extLst>
          </p:cNvPr>
          <p:cNvSpPr txBox="1">
            <a:spLocks/>
          </p:cNvSpPr>
          <p:nvPr/>
        </p:nvSpPr>
        <p:spPr>
          <a:xfrm>
            <a:off x="0" y="-51156"/>
            <a:ext cx="9154160" cy="723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3. BOOTSTRAP FOREST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E5F22-BD7F-8086-7700-300E252F793A}"/>
              </a:ext>
            </a:extLst>
          </p:cNvPr>
          <p:cNvSpPr txBox="1"/>
          <p:nvPr/>
        </p:nvSpPr>
        <p:spPr>
          <a:xfrm>
            <a:off x="608892" y="1320057"/>
            <a:ext cx="4572708" cy="160043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374151"/>
                </a:solidFill>
                <a:effectLst/>
              </a:rPr>
              <a:t>Bootstrap Forest Model Overview</a:t>
            </a:r>
            <a:r>
              <a:rPr lang="en-US" sz="1400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Predicting </a:t>
            </a:r>
            <a:r>
              <a:rPr lang="en-US" sz="1400" b="0" i="0" dirty="0" err="1">
                <a:solidFill>
                  <a:srgbClr val="374151"/>
                </a:solidFill>
                <a:effectLst/>
              </a:rPr>
              <a:t>unformattedPrice</a:t>
            </a:r>
            <a:r>
              <a:rPr lang="en-US" sz="1400" b="0" i="0" dirty="0">
                <a:solidFill>
                  <a:srgbClr val="374151"/>
                </a:solidFill>
                <a:effectLst/>
              </a:rPr>
              <a:t> with 100 trees in the forest.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Model uses 8 terms sampled per split, with a minimum of 2 splits per tree.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Each tree is built on a bootstrap sample of the same size as the original training dataset.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E3B32-DA3E-9209-714F-285B0A8AA5B7}"/>
              </a:ext>
            </a:extLst>
          </p:cNvPr>
          <p:cNvSpPr txBox="1"/>
          <p:nvPr/>
        </p:nvSpPr>
        <p:spPr>
          <a:xfrm>
            <a:off x="608892" y="4674077"/>
            <a:ext cx="4572708" cy="116955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effectLst/>
              </a:rPr>
              <a:t>Cumulative Validation Graph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Cumulative validation curve flattens as the number of trees increases, indicating stabilization.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Demonstrates diminishing returns in model improvement after a certain number of trees.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22A39-20BF-D93B-68AE-7CB3F35CB785}"/>
              </a:ext>
            </a:extLst>
          </p:cNvPr>
          <p:cNvSpPr txBox="1"/>
          <p:nvPr/>
        </p:nvSpPr>
        <p:spPr>
          <a:xfrm>
            <a:off x="608892" y="2997067"/>
            <a:ext cx="4572708" cy="160043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effectLst/>
              </a:rPr>
              <a:t>Model Performance Metrics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R-Square of 0.300 in training shows the model's decent explanatory power.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RASE indicates the model's prediction error across In-Bag and Out-of-Bag samples.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Consistent RASE values across Training, Validation, and Test sets suggest stable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2017577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545D68-8E1D-ED28-6719-E52229774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701040"/>
            <a:ext cx="5848418" cy="547624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19A06DFF-AE83-D6FE-F0AE-568D101EA55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02705D-7E5B-2436-866F-DBC05FEF72A2}"/>
              </a:ext>
            </a:extLst>
          </p:cNvPr>
          <p:cNvSpPr txBox="1">
            <a:spLocks/>
          </p:cNvSpPr>
          <p:nvPr/>
        </p:nvSpPr>
        <p:spPr>
          <a:xfrm>
            <a:off x="0" y="-51156"/>
            <a:ext cx="9154160" cy="723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4. BOOSTED TREE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DFAE19-C708-D729-D1FA-5814AB9B72AC}"/>
              </a:ext>
            </a:extLst>
          </p:cNvPr>
          <p:cNvSpPr txBox="1"/>
          <p:nvPr/>
        </p:nvSpPr>
        <p:spPr>
          <a:xfrm>
            <a:off x="608892" y="1320057"/>
            <a:ext cx="4572708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374151"/>
                </a:solidFill>
                <a:effectLst/>
              </a:rPr>
              <a:t>Specifications of the Boosted Tree Model</a:t>
            </a:r>
            <a:r>
              <a:rPr lang="en-US" sz="1400" dirty="0"/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Target variable: </a:t>
            </a:r>
            <a:r>
              <a:rPr lang="en-US" sz="1400" b="0" i="0" dirty="0" err="1">
                <a:solidFill>
                  <a:srgbClr val="374151"/>
                </a:solidFill>
                <a:effectLst/>
              </a:rPr>
              <a:t>unformattedPrice</a:t>
            </a:r>
            <a:r>
              <a:rPr lang="en-US" sz="1400" b="0" i="0" dirty="0">
                <a:solidFill>
                  <a:srgbClr val="374151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Model consists of 56 layers with 16 splits per tree.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Applied to 5909 training, 1970 validation, and 1970 test rows.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3C0666-0B52-7CF9-1084-265B7B8383A0}"/>
              </a:ext>
            </a:extLst>
          </p:cNvPr>
          <p:cNvSpPr txBox="1"/>
          <p:nvPr/>
        </p:nvSpPr>
        <p:spPr>
          <a:xfrm>
            <a:off x="608892" y="4368392"/>
            <a:ext cx="4572708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374151"/>
                </a:solidFill>
                <a:effectLst/>
              </a:rPr>
              <a:t>Analysis of Layer Impact on Model Validation</a:t>
            </a:r>
            <a:endParaRPr lang="en-US" sz="1400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Graph depicts R-Square validation stabilizing with an increasing number of layers.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Indicates model performance reaching optimal levels beyond a certain complexity.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D1383A-552E-2A0C-A405-7189DA17A83A}"/>
              </a:ext>
            </a:extLst>
          </p:cNvPr>
          <p:cNvSpPr txBox="1"/>
          <p:nvPr/>
        </p:nvSpPr>
        <p:spPr>
          <a:xfrm>
            <a:off x="608892" y="2705052"/>
            <a:ext cx="4572708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effectLst/>
              </a:rPr>
              <a:t>Model Performance Metrics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Training set R-Square: 0.491 indicates model captures nearly half of variance.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Validation R-Square: 0.393, Test R-Square: 0.375 show performance on unseen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RASE provides insight into model's prediction error.</a:t>
            </a:r>
          </a:p>
        </p:txBody>
      </p:sp>
    </p:spTree>
    <p:extLst>
      <p:ext uri="{BB962C8B-B14F-4D97-AF65-F5344CB8AC3E}">
        <p14:creationId xmlns:p14="http://schemas.microsoft.com/office/powerpoint/2010/main" val="1915698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16756" y="1425531"/>
            <a:ext cx="2773680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1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616756" y="1879585"/>
            <a:ext cx="2773680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1"/>
              <a:t>OBJECTIVE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16756" y="2333639"/>
            <a:ext cx="2773680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noProof="1"/>
              <a:t>PRE-PROCESSING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C4ADF81-F1BD-AA94-82FB-30A3ECF93F3E}"/>
              </a:ext>
            </a:extLst>
          </p:cNvPr>
          <p:cNvSpPr txBox="1">
            <a:spLocks/>
          </p:cNvSpPr>
          <p:nvPr/>
        </p:nvSpPr>
        <p:spPr>
          <a:xfrm>
            <a:off x="4616756" y="3241747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MODELLING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8DF9147-68E9-DD86-944C-2D28DE49018F}"/>
              </a:ext>
            </a:extLst>
          </p:cNvPr>
          <p:cNvSpPr txBox="1">
            <a:spLocks/>
          </p:cNvSpPr>
          <p:nvPr/>
        </p:nvSpPr>
        <p:spPr>
          <a:xfrm>
            <a:off x="4616756" y="3695801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CONCLUSION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5C5025DB-899E-EA17-5685-7C4275AA46BA}"/>
              </a:ext>
            </a:extLst>
          </p:cNvPr>
          <p:cNvSpPr txBox="1">
            <a:spLocks/>
          </p:cNvSpPr>
          <p:nvPr/>
        </p:nvSpPr>
        <p:spPr>
          <a:xfrm>
            <a:off x="4616756" y="2787693"/>
            <a:ext cx="2773680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DATA DISTRIBUTION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B8942C0-DC96-4A8E-96CA-6E2AD60B261F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54160" cy="723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393783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3AA1F7-CDC1-2D66-2D23-0ECE595EF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1041"/>
            <a:ext cx="5994400" cy="546608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9E2656-6CB8-E1BD-46C3-020B70944F67}"/>
              </a:ext>
            </a:extLst>
          </p:cNvPr>
          <p:cNvSpPr txBox="1"/>
          <p:nvPr/>
        </p:nvSpPr>
        <p:spPr>
          <a:xfrm>
            <a:off x="517873" y="1142839"/>
            <a:ext cx="4591170" cy="954107"/>
          </a:xfrm>
          <a:prstGeom prst="rect">
            <a:avLst/>
          </a:prstGeom>
          <a:solidFill>
            <a:srgbClr val="F2F5DB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</a:rPr>
              <a:t>Graph Interpretation</a:t>
            </a:r>
            <a:r>
              <a:rPr lang="en-US" sz="1400" b="0" i="0" dirty="0">
                <a:solidFill>
                  <a:srgbClr val="374151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RMSE trends for Training vs. Validation"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Optimal K value indicated for model generalizability"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92490845-9332-E452-F19A-B5B4726C6C0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BAE1B-9AA6-0748-F210-DA6AA0534563}"/>
              </a:ext>
            </a:extLst>
          </p:cNvPr>
          <p:cNvSpPr txBox="1"/>
          <p:nvPr/>
        </p:nvSpPr>
        <p:spPr>
          <a:xfrm>
            <a:off x="517873" y="2255939"/>
            <a:ext cx="4591170" cy="738664"/>
          </a:xfrm>
          <a:prstGeom prst="rect">
            <a:avLst/>
          </a:prstGeom>
          <a:solidFill>
            <a:srgbClr val="F2F5DB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</a:rPr>
              <a:t>Model Fit Improvement</a:t>
            </a:r>
            <a:r>
              <a:rPr lang="en-US" sz="1400" b="0" i="0" dirty="0">
                <a:solidFill>
                  <a:srgbClr val="374151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R-Square improvement with increasing K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RMSE and SSE reduction signifies better 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9878C-7E24-196E-311C-04AB5F0610AE}"/>
              </a:ext>
            </a:extLst>
          </p:cNvPr>
          <p:cNvSpPr txBox="1"/>
          <p:nvPr/>
        </p:nvSpPr>
        <p:spPr>
          <a:xfrm>
            <a:off x="558800" y="3153596"/>
            <a:ext cx="4591170" cy="954107"/>
          </a:xfrm>
          <a:prstGeom prst="rect">
            <a:avLst/>
          </a:prstGeom>
          <a:solidFill>
            <a:srgbClr val="F2F5DB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</a:rPr>
              <a:t>Model Selection</a:t>
            </a:r>
            <a:r>
              <a:rPr lang="en-US" sz="1400" b="0" i="0" dirty="0">
                <a:solidFill>
                  <a:srgbClr val="374151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K=5 as the optimal model complexity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Validation and test sets confirm model consistency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D17EC-1CA5-40FF-6DF7-9DA49954BB47}"/>
              </a:ext>
            </a:extLst>
          </p:cNvPr>
          <p:cNvSpPr txBox="1"/>
          <p:nvPr/>
        </p:nvSpPr>
        <p:spPr>
          <a:xfrm>
            <a:off x="558800" y="4266696"/>
            <a:ext cx="4591170" cy="954107"/>
          </a:xfrm>
          <a:prstGeom prst="rect">
            <a:avLst/>
          </a:prstGeom>
          <a:solidFill>
            <a:srgbClr val="F2F5DB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151"/>
                </a:solidFill>
                <a:effectLst/>
              </a:rPr>
              <a:t>Practical Implication</a:t>
            </a:r>
            <a:r>
              <a:rPr lang="en-US" sz="1400" b="0" i="0" dirty="0">
                <a:solidFill>
                  <a:srgbClr val="374151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Model's predictive power maximized at K=5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Balancing complexity and performance for real-world application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0C3E95D-F1B6-AE4D-964E-71D80E010AEC}"/>
              </a:ext>
            </a:extLst>
          </p:cNvPr>
          <p:cNvSpPr txBox="1">
            <a:spLocks/>
          </p:cNvSpPr>
          <p:nvPr/>
        </p:nvSpPr>
        <p:spPr>
          <a:xfrm>
            <a:off x="0" y="-51156"/>
            <a:ext cx="9154160" cy="723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5. KNN(K Nearest Neighbors)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75220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48B616-E55E-D152-3BAD-37D79DC69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10597"/>
            <a:ext cx="11826240" cy="287879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B1B0A5A-0A6F-CF81-5536-5F7FF801A71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B22071-135A-32A9-C55E-0A1E4A130E39}"/>
              </a:ext>
            </a:extLst>
          </p:cNvPr>
          <p:cNvSpPr txBox="1">
            <a:spLocks/>
          </p:cNvSpPr>
          <p:nvPr/>
        </p:nvSpPr>
        <p:spPr>
          <a:xfrm>
            <a:off x="0" y="-51156"/>
            <a:ext cx="9154160" cy="723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5. KNN(K Nearest Neighbors)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38618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26B0-35DE-CA49-6D75-A2BE97139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88" y="2756210"/>
            <a:ext cx="4581976" cy="672790"/>
          </a:xfrm>
        </p:spPr>
        <p:txBody>
          <a:bodyPr>
            <a:normAutofit/>
          </a:bodyPr>
          <a:lstStyle/>
          <a:p>
            <a:r>
              <a:rPr lang="en-US" dirty="0"/>
              <a:t>ASSESS</a:t>
            </a:r>
          </a:p>
        </p:txBody>
      </p:sp>
    </p:spTree>
    <p:extLst>
      <p:ext uri="{BB962C8B-B14F-4D97-AF65-F5344CB8AC3E}">
        <p14:creationId xmlns:p14="http://schemas.microsoft.com/office/powerpoint/2010/main" val="2814169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26B0-35DE-CA49-6D75-A2BE97139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40" y="25357"/>
            <a:ext cx="9154160" cy="67279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Comparison OF MODELS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9C1ED86-E8B7-688D-296B-04259875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301" y="2859529"/>
            <a:ext cx="6313289" cy="180613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29F6CFF-F95B-E2A0-5AC5-B17A211BE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16" y="1070683"/>
            <a:ext cx="6313289" cy="162535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4A18D25-98B4-6CE6-FACC-99EF4C047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81" y="4829159"/>
            <a:ext cx="6282624" cy="180151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84247B-4CD4-A475-448D-C2758D8105DF}"/>
              </a:ext>
            </a:extLst>
          </p:cNvPr>
          <p:cNvSpPr txBox="1"/>
          <p:nvPr/>
        </p:nvSpPr>
        <p:spPr>
          <a:xfrm>
            <a:off x="6661377" y="1074537"/>
            <a:ext cx="5164863" cy="1384995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374151"/>
                </a:solidFill>
                <a:effectLst/>
              </a:rPr>
              <a:t>Training Set Model Comparison: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Comparison of various predictive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"Boosted Tree and Bootstrap Forest outperform Linear and Neural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"Bootstrap Forest shows lower error rates (RASE) and high R² values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F52F3B-4051-7BB4-EC40-F6294505B192}"/>
              </a:ext>
            </a:extLst>
          </p:cNvPr>
          <p:cNvSpPr txBox="1"/>
          <p:nvPr/>
        </p:nvSpPr>
        <p:spPr>
          <a:xfrm>
            <a:off x="6628705" y="4827150"/>
            <a:ext cx="5197535" cy="16004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374151"/>
                </a:solidFill>
                <a:effectLst/>
              </a:rPr>
              <a:t>Test Set Model Evaluation: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Bootstrap Forest demonstrates strong generalizability on unseen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Balanced measure of fit (RASE and R²) compared to other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Affirms Bootstrap Forest as the model of choice for accurate predictions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31A97F-D9B6-5FD9-228C-EB232225D425}"/>
              </a:ext>
            </a:extLst>
          </p:cNvPr>
          <p:cNvSpPr txBox="1"/>
          <p:nvPr/>
        </p:nvSpPr>
        <p:spPr>
          <a:xfrm>
            <a:off x="436880" y="2859529"/>
            <a:ext cx="5143335" cy="1169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374151"/>
                </a:solidFill>
                <a:effectLst/>
              </a:rPr>
              <a:t>Validation Set Model Performance: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Bootstrap Forest maintains lower RASE on the validation set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Consistent performance with high R² values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</a:rPr>
              <a:t>Indicates robustness and reliability of the Bootstrap Forest model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3C7B6577-C4B1-3A51-B2A2-96199F46E4B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76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"/>
            <a:ext cx="9164320" cy="73152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3" y="1781256"/>
            <a:ext cx="2882475" cy="823912"/>
          </a:xfrm>
        </p:spPr>
        <p:txBody>
          <a:bodyPr/>
          <a:lstStyle/>
          <a:p>
            <a:r>
              <a:rPr lang="en-US" dirty="0">
                <a:latin typeface="+mn-lt"/>
              </a:rPr>
              <a:t>Model Performance 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3" y="2838926"/>
            <a:ext cx="2882475" cy="199786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Evaluated multiple predictive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Boosted Tree and Bootstrap Forest outperformed linear regression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Higher R-square values indicate better fit for complex pricing dynamics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Lower error metrics (RMSE, AAE) suggest greater prediction accuracy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4" y="1781256"/>
            <a:ext cx="2896671" cy="823912"/>
          </a:xfrm>
        </p:spPr>
        <p:txBody>
          <a:bodyPr/>
          <a:lstStyle/>
          <a:p>
            <a:r>
              <a:rPr lang="en-US" dirty="0">
                <a:latin typeface="+mn-lt"/>
              </a:rPr>
              <a:t>Optimal Model Justification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4" y="2838926"/>
            <a:ext cx="2896671" cy="1997867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Boosted Tree model yielded the best overall performance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Balance of accuracy and complexity considered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Model efficiency and predictive power prioritized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0" y="1781256"/>
            <a:ext cx="2882475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+mn-lt"/>
              </a:rPr>
              <a:t>Stakeholder Benefits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0" y="2838926"/>
            <a:ext cx="2882475" cy="1997867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Accurate pricing strategies for sellers and agents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Informed investment decisions for buyers and investors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Data-driven market insights for enhanced competitiveness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5C701B84-C281-818C-B0E8-A66D6E699CA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6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54160" cy="71310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223" y="1781256"/>
            <a:ext cx="2882475" cy="823912"/>
          </a:xfrm>
        </p:spPr>
        <p:txBody>
          <a:bodyPr/>
          <a:lstStyle/>
          <a:p>
            <a:pPr algn="l"/>
            <a:r>
              <a:rPr lang="en-US" b="0" i="0" dirty="0">
                <a:effectLst/>
                <a:latin typeface="+mn-lt"/>
              </a:rPr>
              <a:t>Insights and Learning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14223" y="2838926"/>
            <a:ext cx="2882475" cy="199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Non-linear relationships critical in price determination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Ensemble methods capture market complexity effectively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Data preprocessing and feature selection pivotal for model success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18784" y="1781256"/>
            <a:ext cx="2896671" cy="823912"/>
          </a:xfrm>
        </p:spPr>
        <p:txBody>
          <a:bodyPr/>
          <a:lstStyle/>
          <a:p>
            <a:pPr algn="l"/>
            <a:r>
              <a:rPr lang="en-US" b="0" i="0" dirty="0">
                <a:effectLst/>
                <a:latin typeface="+mn-lt"/>
              </a:rPr>
              <a:t>Actionable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18784" y="2838926"/>
            <a:ext cx="2896671" cy="1997867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Adopt ensemble modeling techniques for valuation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Utilize predictive models for market trend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Incorporate model insights into marketing and sales strategies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37540" y="1781256"/>
            <a:ext cx="2882475" cy="823912"/>
          </a:xfr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l"/>
            <a:r>
              <a:rPr lang="en-US" b="0" i="0" dirty="0">
                <a:effectLst/>
                <a:latin typeface="+mn-lt"/>
              </a:rPr>
              <a:t>Contributions to Real Estate Analytics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37540" y="2838926"/>
            <a:ext cx="2882475" cy="1997867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Advanced analytics driving real estate industry transformation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Project exemplifies the integration of data science in market valuation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Foundation laid for ongoing innovation and strategic decision-making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4FA33D7-3441-D37C-A70A-4456E7504B1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72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sz="5400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4EE8A44-C3D1-A656-22E7-A09CBC0E773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587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699" y="1918335"/>
            <a:ext cx="3171825" cy="9569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this project, we are Exploring the dynamics of real estate pricing in the US market by Leveraging data for insightful real estate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7A550-08D6-013F-435A-541DD3967169}"/>
              </a:ext>
            </a:extLst>
          </p:cNvPr>
          <p:cNvSpPr txBox="1"/>
          <p:nvPr/>
        </p:nvSpPr>
        <p:spPr>
          <a:xfrm>
            <a:off x="1536699" y="3011169"/>
            <a:ext cx="317182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Sourced from </a:t>
            </a:r>
            <a:r>
              <a:rPr lang="en-US" sz="1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Zenrows.com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via Google Dataset Search.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3EA26D8-269E-FF08-CA84-257365E867C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113C38E-6AEA-C211-6CE2-D97C436DD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54160" cy="723263"/>
          </a:xfrm>
        </p:spPr>
        <p:txBody>
          <a:bodyPr anchor="ctr"/>
          <a:lstStyle/>
          <a:p>
            <a:pPr algn="ct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5900" y="1902723"/>
            <a:ext cx="4031945" cy="365125"/>
          </a:xfrm>
          <a:ln>
            <a:solidFill>
              <a:schemeClr val="accent4"/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Selection of the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85664" y="2409948"/>
            <a:ext cx="4031030" cy="1057308"/>
          </a:xfrm>
          <a:solidFill>
            <a:schemeClr val="accent1"/>
          </a:solidFill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Relevance to Current Market Dynamics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Gap in Existing Predictive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3004" y="1902723"/>
            <a:ext cx="4031945" cy="365125"/>
          </a:xfrm>
          <a:ln>
            <a:solidFill>
              <a:schemeClr val="accent4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Objectives of the Study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3143" y="2409948"/>
            <a:ext cx="4031030" cy="1057308"/>
          </a:xfrm>
          <a:solidFill>
            <a:schemeClr val="accent1"/>
          </a:solidFill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Understand Key Price Determinants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Enhance Accuracy of Price Predictions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5899" y="3659031"/>
            <a:ext cx="4031945" cy="365125"/>
          </a:xfrm>
          <a:ln>
            <a:solidFill>
              <a:schemeClr val="accent4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Importance of Findings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6412" y="4166256"/>
            <a:ext cx="4031030" cy="1057308"/>
          </a:xfrm>
          <a:solidFill>
            <a:schemeClr val="accent1"/>
          </a:solidFill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Value to Stakeholders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Contribution to Data-Driven Real Estate Practices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72630" y="3659031"/>
            <a:ext cx="4031945" cy="365125"/>
          </a:xfrm>
          <a:ln>
            <a:solidFill>
              <a:schemeClr val="accent4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Expected Outcomes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73143" y="4166256"/>
            <a:ext cx="4031030" cy="1057308"/>
          </a:xfrm>
          <a:solidFill>
            <a:schemeClr val="accent1"/>
          </a:solidFill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Informed Decision Making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</a:rPr>
              <a:t>Enhanced Market Understanding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45195558-7858-FF40-5392-74A6E6C0C3C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12C202F-DC7F-F7C7-3A6F-88E471422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54160" cy="723263"/>
          </a:xfrm>
        </p:spPr>
        <p:txBody>
          <a:bodyPr/>
          <a:lstStyle/>
          <a:p>
            <a:r>
              <a:rPr lang="en-US" dirty="0"/>
              <a:t>Business problem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+mn-lt"/>
              </a:rPr>
              <a:t>SAMPLE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233452"/>
                </a:solidFill>
                <a:effectLst/>
              </a:rPr>
              <a:t>Identify variables or factors influencing the process.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EXPLORE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2959856"/>
            <a:ext cx="5431971" cy="557950"/>
          </a:xfrm>
        </p:spPr>
        <p:txBody>
          <a:bodyPr/>
          <a:lstStyle/>
          <a:p>
            <a:r>
              <a:rPr lang="en-US" dirty="0">
                <a:solidFill>
                  <a:srgbClr val="233452"/>
                </a:solidFill>
              </a:rPr>
              <a:t>S</a:t>
            </a:r>
            <a:r>
              <a:rPr lang="en-US" b="0" i="0" dirty="0">
                <a:solidFill>
                  <a:srgbClr val="233452"/>
                </a:solidFill>
                <a:effectLst/>
              </a:rPr>
              <a:t>tudy interconnected relationships between data elements.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+mn-lt"/>
              </a:rPr>
              <a:t>MODIFY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059652"/>
            <a:ext cx="5431971" cy="557950"/>
          </a:xfrm>
        </p:spPr>
        <p:txBody>
          <a:bodyPr/>
          <a:lstStyle/>
          <a:p>
            <a:r>
              <a:rPr lang="en-US" dirty="0">
                <a:solidFill>
                  <a:srgbClr val="233452"/>
                </a:solidFill>
              </a:rPr>
              <a:t>T</a:t>
            </a:r>
            <a:r>
              <a:rPr lang="en-US" b="0" i="0" dirty="0">
                <a:solidFill>
                  <a:srgbClr val="233452"/>
                </a:solidFill>
                <a:effectLst/>
              </a:rPr>
              <a:t>he data is parsed and cleaned, being then passed onto the modeling stage.</a:t>
            </a:r>
            <a:endParaRPr lang="en-US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D3761A23-0F83-F772-469A-ED9B5097C5A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5404AF0-2022-6D9C-4D5F-B443D37CA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54160" cy="723263"/>
          </a:xfrm>
        </p:spPr>
        <p:txBody>
          <a:bodyPr anchor="ctr"/>
          <a:lstStyle/>
          <a:p>
            <a:pPr algn="ctr"/>
            <a:r>
              <a:rPr lang="en-US" dirty="0"/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7420E5C-EDFF-D2DA-779D-5596DF9715BE}"/>
              </a:ext>
            </a:extLst>
          </p:cNvPr>
          <p:cNvSpPr txBox="1"/>
          <p:nvPr/>
        </p:nvSpPr>
        <p:spPr>
          <a:xfrm>
            <a:off x="2205475" y="5615582"/>
            <a:ext cx="8284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NULL VALUES:</a:t>
            </a:r>
            <a:br>
              <a:rPr lang="en-US" dirty="0"/>
            </a:br>
            <a:r>
              <a:rPr lang="en-US" dirty="0"/>
              <a:t>We imputed above columns as they contained null numbers.</a:t>
            </a:r>
          </a:p>
        </p:txBody>
      </p:sp>
      <p:sp>
        <p:nvSpPr>
          <p:cNvPr id="32" name="Slide Number Placeholder 4">
            <a:extLst>
              <a:ext uri="{FF2B5EF4-FFF2-40B4-BE49-F238E27FC236}">
                <a16:creationId xmlns:a16="http://schemas.microsoft.com/office/drawing/2014/main" id="{81304D71-0296-FA2C-0B67-376FD07B0C7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3757F76-EE47-15C3-9FFB-5329B156E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470" y="1222098"/>
            <a:ext cx="1676400" cy="39290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206873B-8B4B-6C2D-D3E3-F7F88CB03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674" y="1222098"/>
            <a:ext cx="1638300" cy="39290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EA774FE-6608-D713-54B5-7226B3B28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271" y="1223807"/>
            <a:ext cx="1625600" cy="3927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91F92C5-8B10-3DAB-3995-4AEC428B0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272" y="1220390"/>
            <a:ext cx="2095500" cy="39290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65C14D05-0166-5A18-C314-34DABAF79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54160" cy="723263"/>
          </a:xfrm>
        </p:spPr>
        <p:txBody>
          <a:bodyPr/>
          <a:lstStyle/>
          <a:p>
            <a:pPr algn="ctr"/>
            <a:r>
              <a:rPr lang="en-US" dirty="0"/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7420E5C-EDFF-D2DA-779D-5596DF9715BE}"/>
              </a:ext>
            </a:extLst>
          </p:cNvPr>
          <p:cNvSpPr txBox="1"/>
          <p:nvPr/>
        </p:nvSpPr>
        <p:spPr>
          <a:xfrm>
            <a:off x="2205475" y="5615582"/>
            <a:ext cx="8284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OUTLIERS:</a:t>
            </a:r>
          </a:p>
          <a:p>
            <a:r>
              <a:rPr lang="en-US" dirty="0"/>
              <a:t>1. Explored Outliers as seen in left-side photo.</a:t>
            </a:r>
            <a:br>
              <a:rPr lang="en-US" dirty="0"/>
            </a:br>
            <a:r>
              <a:rPr lang="en-US" dirty="0"/>
              <a:t>2. Post analysis removed outliers which is visible in right-side photo.</a:t>
            </a:r>
          </a:p>
        </p:txBody>
      </p:sp>
      <p:sp>
        <p:nvSpPr>
          <p:cNvPr id="32" name="Slide Number Placeholder 4">
            <a:extLst>
              <a:ext uri="{FF2B5EF4-FFF2-40B4-BE49-F238E27FC236}">
                <a16:creationId xmlns:a16="http://schemas.microsoft.com/office/drawing/2014/main" id="{81304D71-0296-FA2C-0B67-376FD07B0C7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D8318-FD03-7B8D-D792-FC6F3B55B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1191219"/>
            <a:ext cx="5105400" cy="424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9EA3D-432C-A256-7F4A-9851A50EE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70" y="1191219"/>
            <a:ext cx="5105400" cy="4241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C8024C-EBEF-0859-63F4-01E41796B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54160" cy="723263"/>
          </a:xfrm>
        </p:spPr>
        <p:txBody>
          <a:bodyPr/>
          <a:lstStyle/>
          <a:p>
            <a:pPr algn="ctr"/>
            <a:r>
              <a:rPr lang="en-US" dirty="0"/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74203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7420E5C-EDFF-D2DA-779D-5596DF9715BE}"/>
              </a:ext>
            </a:extLst>
          </p:cNvPr>
          <p:cNvSpPr txBox="1"/>
          <p:nvPr/>
        </p:nvSpPr>
        <p:spPr>
          <a:xfrm>
            <a:off x="609600" y="1325563"/>
            <a:ext cx="10982960" cy="938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effectLst/>
              </a:rPr>
              <a:t>We excluded below mentioned columns as they were not dependent or related to the Target Variable </a:t>
            </a:r>
            <a:r>
              <a:rPr lang="en-US" sz="1100" b="1" dirty="0" err="1">
                <a:effectLst/>
              </a:rPr>
              <a:t>i.e</a:t>
            </a:r>
            <a:r>
              <a:rPr lang="en-US" sz="1100" b="1" dirty="0">
                <a:effectLst/>
              </a:rPr>
              <a:t> </a:t>
            </a:r>
            <a:r>
              <a:rPr lang="en-US" sz="1100" b="1" dirty="0" err="1">
                <a:effectLst/>
              </a:rPr>
              <a:t>Unformattedprice</a:t>
            </a:r>
            <a:br>
              <a:rPr lang="en-US" sz="1100" b="1" dirty="0"/>
            </a:br>
            <a:br>
              <a:rPr lang="en-US" sz="1100" i="1" dirty="0">
                <a:effectLst/>
              </a:rPr>
            </a:br>
            <a:r>
              <a:rPr lang="en-US" sz="1100" i="1" dirty="0" err="1">
                <a:effectLst/>
              </a:rPr>
              <a:t>zpid</a:t>
            </a:r>
            <a:r>
              <a:rPr lang="en-US" sz="1100" i="1" dirty="0">
                <a:effectLst/>
              </a:rPr>
              <a:t>, id, </a:t>
            </a:r>
            <a:r>
              <a:rPr lang="en-US" sz="1100" i="1" dirty="0" err="1">
                <a:effectLst/>
              </a:rPr>
              <a:t>providerlistingid</a:t>
            </a:r>
            <a:r>
              <a:rPr lang="en-US" sz="1100" i="1" dirty="0">
                <a:effectLst/>
              </a:rPr>
              <a:t>, </a:t>
            </a:r>
            <a:r>
              <a:rPr lang="en-US" sz="1100" i="1" dirty="0" err="1">
                <a:effectLst/>
              </a:rPr>
              <a:t>imgsrc</a:t>
            </a:r>
            <a:r>
              <a:rPr lang="en-US" sz="1100" i="1" dirty="0">
                <a:effectLst/>
              </a:rPr>
              <a:t>, </a:t>
            </a:r>
            <a:r>
              <a:rPr lang="en-US" sz="1100" i="1" dirty="0" err="1">
                <a:effectLst/>
              </a:rPr>
              <a:t>hasImage</a:t>
            </a:r>
            <a:r>
              <a:rPr lang="en-US" sz="1100" i="1" dirty="0">
                <a:effectLst/>
              </a:rPr>
              <a:t>, </a:t>
            </a:r>
            <a:r>
              <a:rPr lang="en-US" sz="1100" i="1" dirty="0" err="1">
                <a:effectLst/>
              </a:rPr>
              <a:t>detailURL</a:t>
            </a:r>
            <a:r>
              <a:rPr lang="en-US" sz="1100" i="1" dirty="0">
                <a:effectLst/>
              </a:rPr>
              <a:t>, </a:t>
            </a:r>
            <a:r>
              <a:rPr lang="en-US" sz="1100" i="1" dirty="0" err="1">
                <a:effectLst/>
              </a:rPr>
              <a:t>countrycurrency</a:t>
            </a:r>
            <a:r>
              <a:rPr lang="en-US" sz="1100" i="1" dirty="0">
                <a:effectLst/>
              </a:rPr>
              <a:t>, address, </a:t>
            </a:r>
            <a:r>
              <a:rPr lang="en-US" sz="1100" i="1" dirty="0" err="1">
                <a:effectLst/>
              </a:rPr>
              <a:t>addressStreet</a:t>
            </a:r>
            <a:r>
              <a:rPr lang="en-US" sz="1100" i="1" dirty="0">
                <a:effectLst/>
              </a:rPr>
              <a:t>, </a:t>
            </a:r>
            <a:r>
              <a:rPr lang="en-US" sz="1100" i="1" dirty="0" err="1">
                <a:effectLst/>
              </a:rPr>
              <a:t>addressZipcode</a:t>
            </a:r>
            <a:r>
              <a:rPr lang="en-US" sz="1100" i="1" dirty="0">
                <a:effectLst/>
              </a:rPr>
              <a:t>, </a:t>
            </a:r>
            <a:r>
              <a:rPr lang="en-US" sz="1100" i="1" dirty="0" err="1">
                <a:effectLst/>
              </a:rPr>
              <a:t>isUndisclosedAddress</a:t>
            </a:r>
            <a:r>
              <a:rPr lang="en-US" sz="1100" i="1" dirty="0">
                <a:effectLst/>
              </a:rPr>
              <a:t>, latitude, longitude, </a:t>
            </a:r>
            <a:r>
              <a:rPr lang="en-US" sz="1100" i="1" dirty="0" err="1">
                <a:effectLst/>
              </a:rPr>
              <a:t>variableDataText</a:t>
            </a:r>
            <a:r>
              <a:rPr lang="en-US" sz="1100" i="1" dirty="0">
                <a:effectLst/>
              </a:rPr>
              <a:t>, </a:t>
            </a:r>
            <a:r>
              <a:rPr lang="en-US" sz="1100" i="1" dirty="0" err="1"/>
              <a:t>VaribaleDataType</a:t>
            </a:r>
            <a:r>
              <a:rPr lang="en-US" sz="1100" i="1" dirty="0"/>
              <a:t>, </a:t>
            </a:r>
            <a:r>
              <a:rPr lang="en-US" sz="1100" i="1" dirty="0" err="1">
                <a:effectLst/>
              </a:rPr>
              <a:t>brokername</a:t>
            </a:r>
            <a:r>
              <a:rPr lang="en-US" sz="1100" i="1" dirty="0">
                <a:effectLst/>
              </a:rPr>
              <a:t>, relaxed, </a:t>
            </a:r>
            <a:r>
              <a:rPr lang="en-US" sz="1100" i="1" dirty="0" err="1">
                <a:effectLst/>
              </a:rPr>
              <a:t>sgapt</a:t>
            </a:r>
            <a:r>
              <a:rPr lang="en-US" sz="1100" i="1" dirty="0"/>
              <a:t>, has3DModel, </a:t>
            </a:r>
            <a:r>
              <a:rPr lang="en-US" sz="1100" i="1" dirty="0" err="1"/>
              <a:t>hasVideo</a:t>
            </a:r>
            <a:r>
              <a:rPr lang="en-US" sz="1100" i="1" dirty="0"/>
              <a:t>, </a:t>
            </a:r>
            <a:r>
              <a:rPr lang="en-US" sz="1100" i="1" dirty="0" err="1"/>
              <a:t>isHomeRec</a:t>
            </a:r>
            <a:r>
              <a:rPr lang="en-US" sz="1100" i="1" dirty="0"/>
              <a:t>, info2String, info3String, </a:t>
            </a:r>
            <a:r>
              <a:rPr lang="en-US" sz="1100" i="1" dirty="0" err="1"/>
              <a:t>brokerName</a:t>
            </a:r>
            <a:r>
              <a:rPr lang="en-US" sz="1100" i="1" dirty="0"/>
              <a:t>, </a:t>
            </a:r>
            <a:r>
              <a:rPr lang="en-US" sz="1100" i="1" dirty="0" err="1"/>
              <a:t>hasOpenHouse</a:t>
            </a:r>
            <a:r>
              <a:rPr lang="en-US" sz="1100" i="1" dirty="0"/>
              <a:t>, </a:t>
            </a:r>
            <a:r>
              <a:rPr lang="en-US" sz="1100" i="1" dirty="0" err="1"/>
              <a:t>openHouseStartDate</a:t>
            </a:r>
            <a:r>
              <a:rPr lang="en-US" sz="1100" i="1" dirty="0"/>
              <a:t>, </a:t>
            </a:r>
            <a:r>
              <a:rPr lang="en-US" sz="1100" i="1" dirty="0" err="1"/>
              <a:t>openHouseEndDate</a:t>
            </a:r>
            <a:r>
              <a:rPr lang="en-US" sz="1100" i="1" dirty="0"/>
              <a:t>, </a:t>
            </a:r>
            <a:r>
              <a:rPr lang="en-US" sz="1100" i="1" dirty="0" err="1"/>
              <a:t>openHouseDescription</a:t>
            </a:r>
            <a:r>
              <a:rPr lang="en-US" sz="1100" i="1" dirty="0"/>
              <a:t>, info6String, Column 47</a:t>
            </a:r>
            <a:r>
              <a:rPr lang="en-US" sz="1100" i="1" dirty="0">
                <a:effectLst/>
              </a:rPr>
              <a:t> , </a:t>
            </a:r>
            <a:r>
              <a:rPr lang="en-US" sz="1100" i="1" dirty="0" err="1">
                <a:effectLst/>
              </a:rPr>
              <a:t>StatusText</a:t>
            </a:r>
            <a:endParaRPr lang="en-US" sz="1100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7683681D-325B-7754-E48F-A3A3D82ACC4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4D407-ACEF-56BF-10F6-D6ED0EC55BD1}"/>
              </a:ext>
            </a:extLst>
          </p:cNvPr>
          <p:cNvSpPr txBox="1"/>
          <p:nvPr/>
        </p:nvSpPr>
        <p:spPr>
          <a:xfrm>
            <a:off x="609600" y="2866582"/>
            <a:ext cx="3154680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effectLst/>
              </a:rPr>
              <a:t>We excluded this columns as it has just a single value </a:t>
            </a:r>
            <a:r>
              <a:rPr lang="en-US" sz="1100" dirty="0" err="1">
                <a:effectLst/>
              </a:rPr>
              <a:t>i.e</a:t>
            </a:r>
            <a:r>
              <a:rPr lang="en-US" sz="1100" dirty="0">
                <a:effectLst/>
              </a:rPr>
              <a:t> FOR_SALE</a:t>
            </a:r>
            <a:br>
              <a:rPr lang="en-US" sz="1100" b="1" dirty="0">
                <a:effectLst/>
              </a:rPr>
            </a:br>
            <a:br>
              <a:rPr lang="en-US" sz="1100" i="1" dirty="0">
                <a:effectLst/>
              </a:rPr>
            </a:br>
            <a:r>
              <a:rPr lang="en-US" sz="1100" b="1" i="1" dirty="0" err="1">
                <a:effectLst/>
              </a:rPr>
              <a:t>StatusType</a:t>
            </a:r>
            <a:endParaRPr lang="en-US" sz="1100" b="1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5F9211-3BBB-9477-A3A8-31F1BEFA8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40" y="2866582"/>
            <a:ext cx="7437120" cy="23739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0EC3A6C-B594-B099-C17D-7F1B105B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54160" cy="723263"/>
          </a:xfrm>
        </p:spPr>
        <p:txBody>
          <a:bodyPr/>
          <a:lstStyle/>
          <a:p>
            <a:pPr algn="ctr"/>
            <a:r>
              <a:rPr lang="en-US" dirty="0"/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379892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7683681D-325B-7754-E48F-A3A3D82ACC4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98DC0-C8B3-893B-FB56-B20116C38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33"/>
          <a:stretch/>
        </p:blipFill>
        <p:spPr>
          <a:xfrm>
            <a:off x="629920" y="1659019"/>
            <a:ext cx="10962640" cy="22099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3BA5BF-216C-90BF-ACEA-B3EFEA1028A0}"/>
              </a:ext>
            </a:extLst>
          </p:cNvPr>
          <p:cNvSpPr txBox="1"/>
          <p:nvPr/>
        </p:nvSpPr>
        <p:spPr>
          <a:xfrm>
            <a:off x="629920" y="4285325"/>
            <a:ext cx="10962640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Since both columns have identical data &amp; exactly opposite data, we decided to keep only one of the 2 columns i.e. </a:t>
            </a:r>
            <a:r>
              <a:rPr lang="en-US" sz="1100" dirty="0" err="1"/>
              <a:t>isFeaturedListing</a:t>
            </a:r>
            <a:endParaRPr lang="en-US" sz="11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4A419E-28F2-1740-A9DA-0CCAF890C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54160" cy="723263"/>
          </a:xfrm>
        </p:spPr>
        <p:txBody>
          <a:bodyPr/>
          <a:lstStyle/>
          <a:p>
            <a:pPr algn="ctr"/>
            <a:r>
              <a:rPr lang="en-US" dirty="0"/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648360694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10980D2D-A96C-4E9B-A00E-81C4CAF0ABBD}" vid="{7928933E-F394-4192-9CD9-6D2A259AB5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66C46A-DC57-4209-80CD-9FE6C93151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FFFA3F-0FB5-4ED3-8906-A15B16577F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E18436D-DA32-4E27-AC64-8FFEDA5218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Monoline</Template>
  <TotalTime>1694</TotalTime>
  <Words>1299</Words>
  <Application>Microsoft Macintosh PowerPoint</Application>
  <PresentationFormat>Widescreen</PresentationFormat>
  <Paragraphs>185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Tenorite</vt:lpstr>
      <vt:lpstr>Monoline</vt:lpstr>
      <vt:lpstr>Predictive MODELLING PROJECT US Real Estate Market: A Comprehensive Dataset</vt:lpstr>
      <vt:lpstr>PowerPoint Presentation</vt:lpstr>
      <vt:lpstr>introduction</vt:lpstr>
      <vt:lpstr>Business problem</vt:lpstr>
      <vt:lpstr>Pre-processing</vt:lpstr>
      <vt:lpstr>Pre-processing</vt:lpstr>
      <vt:lpstr>Pre-processing</vt:lpstr>
      <vt:lpstr>Pre-processing</vt:lpstr>
      <vt:lpstr>Pre-processing</vt:lpstr>
      <vt:lpstr>Pre-processing</vt:lpstr>
      <vt:lpstr>Pre-processing</vt:lpstr>
      <vt:lpstr>DATA DISTRIBUTION</vt:lpstr>
      <vt:lpstr>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ASSESS</vt:lpstr>
      <vt:lpstr>Comparison OF MODELS</vt:lpstr>
      <vt:lpstr>CONCLUSION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MODELLING PROJECT-2</dc:title>
  <dc:creator>Pratikmore.mils</dc:creator>
  <cp:lastModifiedBy>More, Pratik</cp:lastModifiedBy>
  <cp:revision>10</cp:revision>
  <dcterms:created xsi:type="dcterms:W3CDTF">2023-12-02T21:53:13Z</dcterms:created>
  <dcterms:modified xsi:type="dcterms:W3CDTF">2025-01-24T20:29:27Z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